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66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24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13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83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71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18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98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79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19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57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48B9C5-BA8A-4D39-9C32-1506F6DB884D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AF2D6A-F242-4374-97ED-D0CB6EE014EC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02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5246" y="446810"/>
            <a:ext cx="11242964" cy="3782291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400" b="1" dirty="0" smtClean="0"/>
              <a:t>Incontri di Artimino sullo sviluppo locale</a:t>
            </a:r>
            <a:br>
              <a:rPr lang="it-IT" sz="4400" b="1" dirty="0" smtClean="0"/>
            </a:br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i="1" dirty="0">
                <a:solidFill>
                  <a:srgbClr val="FF0000"/>
                </a:solidFill>
              </a:rPr>
              <a:t>Strategie territoriali per nuovi modelli produttivi</a:t>
            </a:r>
            <a:r>
              <a:rPr lang="it-IT" sz="4000" b="1" i="1" dirty="0">
                <a:solidFill>
                  <a:srgbClr val="C00000"/>
                </a:solidFill>
              </a:rPr>
              <a:t>	</a:t>
            </a:r>
            <a:br>
              <a:rPr lang="it-IT" sz="4000" b="1" i="1" dirty="0">
                <a:solidFill>
                  <a:srgbClr val="C00000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/>
            </a:r>
            <a:br>
              <a:rPr lang="it-IT" sz="2800" b="1" dirty="0">
                <a:solidFill>
                  <a:srgbClr val="C00000"/>
                </a:solidFill>
              </a:rPr>
            </a:br>
            <a:r>
              <a:rPr lang="it-IT" sz="3600" b="1" dirty="0"/>
              <a:t/>
            </a:r>
            <a:br>
              <a:rPr lang="it-IT" sz="3600" b="1" dirty="0"/>
            </a:br>
            <a:r>
              <a:rPr lang="it-IT" sz="2800" b="1" dirty="0" smtClean="0"/>
              <a:t> </a:t>
            </a: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47254" y="4578784"/>
            <a:ext cx="11017827" cy="1655762"/>
          </a:xfrm>
        </p:spPr>
        <p:txBody>
          <a:bodyPr>
            <a:normAutofit/>
          </a:bodyPr>
          <a:lstStyle/>
          <a:p>
            <a:r>
              <a:rPr lang="it-IT" b="1" dirty="0"/>
              <a:t>13 – 15 Ottobre 2014 · Prato (Museo del Tessuto e Salone del Consiglio Comunale)</a:t>
            </a:r>
            <a:br>
              <a:rPr lang="it-IT" b="1" dirty="0"/>
            </a:br>
            <a:r>
              <a:rPr lang="it-IT" b="1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29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5779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/>
              <a:t>Domande in cerca di risposta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sz="2800" dirty="0" smtClean="0"/>
              <a:t>Quali sono gli elementi chiave </a:t>
            </a:r>
            <a:r>
              <a:rPr lang="it-IT" sz="2800" dirty="0"/>
              <a:t>del progetto aree </a:t>
            </a:r>
            <a:r>
              <a:rPr lang="it-IT" sz="2800" dirty="0" smtClean="0"/>
              <a:t>interne?</a:t>
            </a:r>
          </a:p>
          <a:p>
            <a:pPr>
              <a:buFontTx/>
              <a:buChar char="-"/>
            </a:pPr>
            <a:r>
              <a:rPr lang="it-IT" sz="2800" dirty="0" smtClean="0"/>
              <a:t>Il progetto costituisce un «nuovo paradigma»?</a:t>
            </a:r>
          </a:p>
          <a:p>
            <a:pPr>
              <a:buFontTx/>
              <a:buChar char="-"/>
            </a:pPr>
            <a:r>
              <a:rPr lang="it-IT" sz="2800" dirty="0" smtClean="0"/>
              <a:t>Se sì, in cosa si differenzia dal «vecchio paradigma»?. </a:t>
            </a:r>
          </a:p>
          <a:p>
            <a:pPr>
              <a:buFontTx/>
              <a:buChar char="-"/>
            </a:pPr>
            <a:r>
              <a:rPr lang="it-IT" sz="2800" dirty="0" smtClean="0"/>
              <a:t>Quali sono i punti deboli del progetto? Come migliorarlo?</a:t>
            </a:r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372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/>
              <a:t>Elementi chiave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sz="2400" dirty="0" smtClean="0"/>
              <a:t>Definizione del concetto;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Misurazione del fenomeno;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Linee di intervento;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Rovesciamento del significato di «tutela e conservazione»;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Oltre i diritti di proprietà individuale;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Luoghi vocazionali;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Perifericità non è solo vulnerabilità;</a:t>
            </a:r>
          </a:p>
          <a:p>
            <a:pPr marL="514350" indent="-514350">
              <a:buAutoNum type="arabicParenR"/>
            </a:pPr>
            <a:r>
              <a:rPr lang="it-IT" sz="2400" dirty="0" smtClean="0"/>
              <a:t>Politiche </a:t>
            </a:r>
            <a:r>
              <a:rPr lang="it-IT" sz="2400" dirty="0" err="1" smtClean="0"/>
              <a:t>place-based</a:t>
            </a:r>
            <a:r>
              <a:rPr lang="it-IT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83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343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/>
              <a:t>Elementi di critica e riflessione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sz="2800" dirty="0" smtClean="0"/>
              <a:t>L’ombra lunga del paradigma pregresso;</a:t>
            </a:r>
          </a:p>
          <a:p>
            <a:pPr marL="514350" indent="-514350">
              <a:buAutoNum type="arabicParenR"/>
            </a:pPr>
            <a:r>
              <a:rPr lang="it-IT" sz="2800" dirty="0" smtClean="0"/>
              <a:t>Non solo (o non tanto) turismo;</a:t>
            </a:r>
          </a:p>
          <a:p>
            <a:pPr marL="514350" indent="-514350">
              <a:buAutoNum type="arabicParenR"/>
            </a:pPr>
            <a:r>
              <a:rPr lang="it-IT" sz="2800" dirty="0" smtClean="0"/>
              <a:t>Luoghi come comunità di vita;</a:t>
            </a:r>
          </a:p>
          <a:p>
            <a:pPr marL="514350" indent="-514350">
              <a:buAutoNum type="arabicParenR"/>
            </a:pPr>
            <a:r>
              <a:rPr lang="it-IT" sz="2800" dirty="0" smtClean="0"/>
              <a:t>Interdipendenza tra aree rurali e urbane;</a:t>
            </a:r>
          </a:p>
          <a:p>
            <a:pPr marL="514350" indent="-514350">
              <a:buAutoNum type="arabicParenR"/>
            </a:pPr>
            <a:r>
              <a:rPr lang="it-IT" sz="2800" dirty="0" smtClean="0"/>
              <a:t>Beni comuni e nuovi regimi proprietari.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172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3042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 smtClean="0"/>
              <a:t>Ri</a:t>
            </a:r>
            <a:r>
              <a:rPr lang="it-IT" sz="4000" b="1" dirty="0" smtClean="0"/>
              <a:t>-definizione del concetto: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2282" y="1845734"/>
            <a:ext cx="1056339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b="1" cap="all" dirty="0" smtClean="0"/>
          </a:p>
          <a:p>
            <a:pPr marL="0" indent="0" algn="just">
              <a:buNone/>
            </a:pPr>
            <a:r>
              <a:rPr lang="it-IT" sz="2800" b="1" cap="all" dirty="0" smtClean="0"/>
              <a:t>IL </a:t>
            </a:r>
            <a:r>
              <a:rPr lang="it-IT" sz="2800" b="1" cap="all" dirty="0"/>
              <a:t>NUOVO PARADIGMA per lo sviluppo delle aree interne SI BASA SU settori strategici e innovativi regolati da regimi proprietari “</a:t>
            </a:r>
            <a:r>
              <a:rPr lang="it-IT" sz="2800" b="1" cap="all" dirty="0" err="1"/>
              <a:t>commons</a:t>
            </a:r>
            <a:r>
              <a:rPr lang="it-IT" sz="2800" b="1" cap="all" dirty="0"/>
              <a:t>” E CONCEPISCE LE AREE INTERNE COME LUOGHI DI VITA CHE METTONO A VALORE L’INTERDIPENDENZA TRA AREE DEBOLI E FORTI.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92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343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/>
              <a:t>Tre esempi: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3600" dirty="0" smtClean="0"/>
              <a:t>Welfare;</a:t>
            </a:r>
          </a:p>
          <a:p>
            <a:r>
              <a:rPr lang="it-IT" sz="3600" dirty="0" smtClean="0"/>
              <a:t>Agricoltura;</a:t>
            </a:r>
          </a:p>
          <a:p>
            <a:r>
              <a:rPr lang="it-IT" sz="3600" dirty="0" smtClean="0"/>
              <a:t>Energie rinnovabili.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3100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2261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 smtClean="0"/>
              <a:t>Concusioni</a:t>
            </a:r>
            <a:r>
              <a:rPr lang="it-IT" sz="4000" b="1" dirty="0" smtClean="0"/>
              <a:t> critiche (critica alla critica)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2282" y="1845734"/>
            <a:ext cx="10563398" cy="4023360"/>
          </a:xfrm>
        </p:spPr>
        <p:txBody>
          <a:bodyPr>
            <a:normAutofit/>
          </a:bodyPr>
          <a:lstStyle/>
          <a:p>
            <a:pPr lvl="0" algn="just"/>
            <a:r>
              <a:rPr lang="it-IT" sz="2800" cap="all" dirty="0"/>
              <a:t>contro la mitologia delle aree interne. salvare le aree interne anche da sé stesse. ATTENZIONE AL mito dei piccolo borghi. </a:t>
            </a:r>
            <a:r>
              <a:rPr lang="it-IT" sz="2800" cap="all" dirty="0" err="1"/>
              <a:t>e’</a:t>
            </a:r>
            <a:r>
              <a:rPr lang="it-IT" sz="2800" cap="all" dirty="0"/>
              <a:t> </a:t>
            </a:r>
            <a:r>
              <a:rPr lang="it-IT" sz="2800" cap="all" dirty="0" err="1"/>
              <a:t>piu’</a:t>
            </a:r>
            <a:r>
              <a:rPr lang="it-IT" sz="2800" cap="all" dirty="0"/>
              <a:t> facile trovare formaggio di </a:t>
            </a:r>
            <a:r>
              <a:rPr lang="it-IT" sz="2800" cap="all" dirty="0" err="1"/>
              <a:t>qualita’</a:t>
            </a:r>
            <a:r>
              <a:rPr lang="it-IT" sz="2800" cap="all" dirty="0"/>
              <a:t> in </a:t>
            </a:r>
            <a:r>
              <a:rPr lang="it-IT" sz="2800" cap="all" dirty="0" err="1"/>
              <a:t>citta’</a:t>
            </a:r>
            <a:r>
              <a:rPr lang="it-IT" sz="2800" cap="all" dirty="0"/>
              <a:t> che in molti paesi delle aree interne, che vendono i toast con le sottilette “KRAFT”…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lvl="0" algn="ctr"/>
            <a:r>
              <a:rPr lang="it-IT" sz="2800" b="1" cap="all" dirty="0">
                <a:solidFill>
                  <a:srgbClr val="C00000"/>
                </a:solidFill>
              </a:rPr>
              <a:t>LE AREE INTERNE SONO PRONTE per il progetto di barca? </a:t>
            </a:r>
            <a:endParaRPr lang="it-IT" sz="2800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31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275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Retrospettivo</vt:lpstr>
      <vt:lpstr>    Incontri di Artimino sullo sviluppo locale  Strategie territoriali per nuovi modelli produttivi     </vt:lpstr>
      <vt:lpstr>Domande in cerca di risposta</vt:lpstr>
      <vt:lpstr>Elementi chiave</vt:lpstr>
      <vt:lpstr>Elementi di critica e riflessione</vt:lpstr>
      <vt:lpstr>Ri-definizione del concetto:</vt:lpstr>
      <vt:lpstr>Tre esempi:</vt:lpstr>
      <vt:lpstr>Concusioni critiche (critica alla critica)</vt:lpstr>
    </vt:vector>
  </TitlesOfParts>
  <Company>Unito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Estiva  di Sviluppo Locale  «Sebastiano Brusco»   Aree interne e progetti d'area</dc:title>
  <dc:creator>DCPS</dc:creator>
  <cp:lastModifiedBy>DCPS</cp:lastModifiedBy>
  <cp:revision>12</cp:revision>
  <dcterms:created xsi:type="dcterms:W3CDTF">2014-09-21T07:55:08Z</dcterms:created>
  <dcterms:modified xsi:type="dcterms:W3CDTF">2014-10-14T13:29:50Z</dcterms:modified>
</cp:coreProperties>
</file>